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5"/>
  </p:notesMasterIdLst>
  <p:sldIdLst>
    <p:sldId id="268" r:id="rId5"/>
    <p:sldId id="273" r:id="rId6"/>
    <p:sldId id="280" r:id="rId7"/>
    <p:sldId id="274" r:id="rId8"/>
    <p:sldId id="275" r:id="rId9"/>
    <p:sldId id="276" r:id="rId10"/>
    <p:sldId id="277" r:id="rId11"/>
    <p:sldId id="278" r:id="rId12"/>
    <p:sldId id="279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dsworth, James" initials="WJ" lastIdx="41" clrIdx="0">
    <p:extLst>
      <p:ext uri="{19B8F6BF-5375-455C-9EA6-DF929625EA0E}">
        <p15:presenceInfo xmlns:p15="http://schemas.microsoft.com/office/powerpoint/2012/main" userId="Wadsworth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orse" userId="9b46bcdf0401d6af" providerId="LiveId" clId="{E29F4F08-2E08-42D7-8C89-0D642B072618}"/>
    <pc:docChg chg="custSel">
      <pc:chgData name="John Morse" userId="9b46bcdf0401d6af" providerId="LiveId" clId="{E29F4F08-2E08-42D7-8C89-0D642B072618}" dt="2021-02-21T20:38:15.763" v="0" actId="1592"/>
      <pc:docMkLst>
        <pc:docMk/>
      </pc:docMkLst>
      <pc:sldChg chg="delCm">
        <pc:chgData name="John Morse" userId="9b46bcdf0401d6af" providerId="LiveId" clId="{E29F4F08-2E08-42D7-8C89-0D642B072618}" dt="2021-02-21T20:38:15.763" v="0" actId="1592"/>
        <pc:sldMkLst>
          <pc:docMk/>
          <pc:sldMk cId="372262512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5261E7-0988-4281-AE1C-3B15B8BE15F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31B2-68FD-40BC-9FD6-BAB1F054EBD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0E30-B290-4B24-8D69-2B52E0BF3B85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440-D39A-4B30-8521-24E3EABF9BDF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80DB-4AA6-4926-8E07-75C4A4BE9B85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E2CF-7243-42D1-BEAD-17A78ED80A37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94FD-D98C-48A7-B4A0-CB9B762FFDAD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081-806A-4C42-A0B6-5D479D598765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EFAF-C4E8-4A31-835B-48BE5861EAA3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D96D-F4F2-4439-8AE8-8A9D42CBC693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31ED-FF09-4D39-9214-B0181771072E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2D5C15E-F918-47FE-AD88-989D5148804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924" y="1962150"/>
            <a:ext cx="4848225" cy="6286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Thriller: Anatomy of a Genre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8888" y="3114675"/>
            <a:ext cx="1928537" cy="62865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John P. Morse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C7C88-3675-4023-AC46-65541C49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0DE1-6BBA-4BDE-AE8C-FB97BD49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365760"/>
            <a:ext cx="10737944" cy="1325562"/>
          </a:xfrm>
        </p:spPr>
        <p:txBody>
          <a:bodyPr/>
          <a:lstStyle/>
          <a:p>
            <a:pPr algn="ctr"/>
            <a:r>
              <a:rPr lang="en-US" dirty="0"/>
              <a:t>The Secret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5E17-78E4-45BB-B09E-6B09D3D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>
                <a:latin typeface="Algerian" panose="04020705040A02060702" pitchFamily="82" charset="0"/>
              </a:rPr>
              <a:t>SPALTED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5472-6E5B-45C5-A7BC-D7B902CF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6" y="1820863"/>
            <a:ext cx="9377553" cy="4351337"/>
          </a:xfrm>
        </p:spPr>
        <p:txBody>
          <a:bodyPr>
            <a:normAutofit/>
          </a:bodyPr>
          <a:lstStyle/>
          <a:p>
            <a:r>
              <a:rPr lang="en-US" sz="2000" dirty="0"/>
              <a:t>The Genre</a:t>
            </a:r>
          </a:p>
          <a:p>
            <a:r>
              <a:rPr lang="en-US" sz="2000" dirty="0"/>
              <a:t>The Inciting Incident</a:t>
            </a:r>
          </a:p>
          <a:p>
            <a:r>
              <a:rPr lang="en-US" sz="2000" dirty="0"/>
              <a:t>Plotting Strategies</a:t>
            </a:r>
          </a:p>
          <a:p>
            <a:r>
              <a:rPr lang="en-US" sz="2000" dirty="0"/>
              <a:t>Setting / Raising the Stakes</a:t>
            </a:r>
          </a:p>
          <a:p>
            <a:r>
              <a:rPr lang="en-US" sz="2000" dirty="0"/>
              <a:t>Suspense</a:t>
            </a:r>
          </a:p>
          <a:p>
            <a:r>
              <a:rPr lang="en-US" sz="2000" dirty="0"/>
              <a:t>Characters – carrying the story through action, dialogue, and relationships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Thriller Genre- the BIG 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5" y="1998583"/>
            <a:ext cx="9082484" cy="43923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Representative Archetypes</a:t>
            </a:r>
          </a:p>
          <a:p>
            <a:r>
              <a:rPr lang="en-US" sz="2000" dirty="0"/>
              <a:t>National Security - Vince Flynn </a:t>
            </a:r>
          </a:p>
          <a:p>
            <a:r>
              <a:rPr lang="en-US" sz="2000" dirty="0"/>
              <a:t>Psychological - Paula Hawkins</a:t>
            </a:r>
          </a:p>
          <a:p>
            <a:r>
              <a:rPr lang="en-US" sz="2000" dirty="0"/>
              <a:t>Action - Lee Child</a:t>
            </a:r>
          </a:p>
          <a:p>
            <a:r>
              <a:rPr lang="en-US" sz="2000" dirty="0"/>
              <a:t>Crime - Michael Connolly			</a:t>
            </a:r>
          </a:p>
          <a:p>
            <a:r>
              <a:rPr lang="en-US" sz="2000" dirty="0"/>
              <a:t>Military - Tom Clancy</a:t>
            </a:r>
          </a:p>
          <a:p>
            <a:r>
              <a:rPr lang="en-US" sz="2000" dirty="0"/>
              <a:t>Political - Nelson DeMille</a:t>
            </a:r>
          </a:p>
          <a:p>
            <a:r>
              <a:rPr lang="en-US" sz="2000" dirty="0"/>
              <a:t>Mystery - Ruth Ware</a:t>
            </a:r>
          </a:p>
          <a:p>
            <a:r>
              <a:rPr lang="en-US" sz="2000" dirty="0"/>
              <a:t>Spy - Daniel Silva</a:t>
            </a:r>
          </a:p>
          <a:p>
            <a:r>
              <a:rPr lang="en-US" sz="2000" dirty="0"/>
              <a:t>Legal - John Grisham</a:t>
            </a:r>
          </a:p>
          <a:p>
            <a:r>
              <a:rPr lang="en-US" sz="2000" dirty="0"/>
              <a:t>Sci-Fi - Michael Crichton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32A7D1-2475-4CC1-BAB3-24C3B387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51" y="2477728"/>
            <a:ext cx="4898508" cy="33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The Inciting Incident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1820863"/>
            <a:ext cx="9896474" cy="4351337"/>
          </a:xfrm>
        </p:spPr>
        <p:txBody>
          <a:bodyPr>
            <a:normAutofit/>
          </a:bodyPr>
          <a:lstStyle/>
          <a:p>
            <a:r>
              <a:rPr lang="en-US" sz="2000" dirty="0"/>
              <a:t>Set the Stage</a:t>
            </a:r>
          </a:p>
          <a:p>
            <a:pPr lvl="1"/>
            <a:r>
              <a:rPr lang="en-US" sz="1800" dirty="0"/>
              <a:t>Define the timeframe</a:t>
            </a:r>
          </a:p>
          <a:p>
            <a:pPr lvl="1"/>
            <a:r>
              <a:rPr lang="en-US" sz="1800" dirty="0"/>
              <a:t>Describe the playing field		</a:t>
            </a:r>
          </a:p>
          <a:p>
            <a:r>
              <a:rPr lang="en-US" sz="2000" dirty="0"/>
              <a:t>Light the Fuse</a:t>
            </a:r>
          </a:p>
          <a:p>
            <a:r>
              <a:rPr lang="en-US" sz="2000" dirty="0"/>
              <a:t>Introduce the Protagonist</a:t>
            </a:r>
          </a:p>
          <a:p>
            <a:r>
              <a:rPr lang="en-US" sz="2000" dirty="0"/>
              <a:t>Introduce the Bad Guy(s)</a:t>
            </a:r>
          </a:p>
          <a:p>
            <a:r>
              <a:rPr lang="en-US" sz="2000" dirty="0"/>
              <a:t>Use a Prompt to Hook the Reader. Make them turn the page to Chapter 2.</a:t>
            </a:r>
          </a:p>
          <a:p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0046EC-5383-45A7-8598-3FB2D0D4731A}"/>
              </a:ext>
            </a:extLst>
          </p:cNvPr>
          <p:cNvSpPr txBox="1"/>
          <p:nvPr/>
        </p:nvSpPr>
        <p:spPr>
          <a:xfrm>
            <a:off x="1922468" y="5619750"/>
            <a:ext cx="612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the Above in the First Ten Pages!</a:t>
            </a:r>
          </a:p>
        </p:txBody>
      </p:sp>
      <p:pic>
        <p:nvPicPr>
          <p:cNvPr id="4098" name="Picture 2" descr="&quot;Fine art is the beauty of that single fleeting moment of ...">
            <a:extLst>
              <a:ext uri="{FF2B5EF4-FFF2-40B4-BE49-F238E27FC236}">
                <a16:creationId xmlns:a16="http://schemas.microsoft.com/office/drawing/2014/main" id="{AD0BB330-8D23-48E4-BEDC-670D8FC8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512120"/>
            <a:ext cx="2790978" cy="29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Plotting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6" y="1820863"/>
            <a:ext cx="9377553" cy="4351337"/>
          </a:xfrm>
        </p:spPr>
        <p:txBody>
          <a:bodyPr>
            <a:normAutofit/>
          </a:bodyPr>
          <a:lstStyle/>
          <a:p>
            <a:r>
              <a:rPr lang="en-US" sz="2000" dirty="0" err="1"/>
              <a:t>Pantser</a:t>
            </a:r>
            <a:r>
              <a:rPr lang="en-US" sz="2000" dirty="0"/>
              <a:t> or Plotter?</a:t>
            </a:r>
          </a:p>
          <a:p>
            <a:r>
              <a:rPr lang="en-US" sz="2000" dirty="0"/>
              <a:t>HIP- Hook, Intensity, Prompt</a:t>
            </a:r>
          </a:p>
          <a:p>
            <a:r>
              <a:rPr lang="en-US" sz="2000" dirty="0"/>
              <a:t>Obstacles, Complications, Struggle, REPEAT</a:t>
            </a:r>
          </a:p>
          <a:p>
            <a:r>
              <a:rPr lang="en-US" sz="2000" dirty="0"/>
              <a:t>Branches and Sequels: where could it go?</a:t>
            </a:r>
          </a:p>
          <a:p>
            <a:r>
              <a:rPr lang="en-US" sz="2000" dirty="0"/>
              <a:t>Distractions, Box Canyons, Red Herrings, Broken Confidences</a:t>
            </a:r>
          </a:p>
          <a:p>
            <a:r>
              <a:rPr lang="en-US" sz="2000" dirty="0"/>
              <a:t>Characters “Out of Character”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Setting/ Raising the Stakes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6" y="1820863"/>
            <a:ext cx="9377553" cy="4491441"/>
          </a:xfrm>
        </p:spPr>
        <p:txBody>
          <a:bodyPr>
            <a:normAutofit/>
          </a:bodyPr>
          <a:lstStyle/>
          <a:p>
            <a:r>
              <a:rPr lang="en-US" sz="2000" dirty="0"/>
              <a:t>What’s at Stake?</a:t>
            </a:r>
          </a:p>
          <a:p>
            <a:pPr lvl="1"/>
            <a:r>
              <a:rPr lang="en-US" sz="1800" dirty="0"/>
              <a:t>A kitten’s life or 100,000 lives</a:t>
            </a:r>
          </a:p>
          <a:p>
            <a:pPr lvl="1"/>
            <a:r>
              <a:rPr lang="en-US" sz="1800" dirty="0"/>
              <a:t>Mother, Lover, Aunt Lily, Baby Conner </a:t>
            </a:r>
          </a:p>
          <a:p>
            <a:pPr lvl="1"/>
            <a:r>
              <a:rPr lang="en-US" sz="1800" dirty="0"/>
              <a:t>Money, Fame, Fortune</a:t>
            </a:r>
          </a:p>
          <a:p>
            <a:pPr lvl="1"/>
            <a:r>
              <a:rPr lang="en-US" sz="1800" dirty="0"/>
              <a:t>Trust</a:t>
            </a:r>
          </a:p>
          <a:p>
            <a:pPr lvl="1"/>
            <a:r>
              <a:rPr lang="en-US" sz="1800" dirty="0"/>
              <a:t>Democracy</a:t>
            </a:r>
          </a:p>
          <a:p>
            <a:pPr lvl="1"/>
            <a:r>
              <a:rPr lang="en-US" sz="1800" dirty="0"/>
              <a:t>Security</a:t>
            </a:r>
          </a:p>
          <a:p>
            <a:r>
              <a:rPr lang="en-US" sz="2000" dirty="0"/>
              <a:t>How to Raise the Stakes?</a:t>
            </a:r>
          </a:p>
          <a:p>
            <a:pPr lvl="1"/>
            <a:r>
              <a:rPr lang="en-US" sz="1800" dirty="0"/>
              <a:t>Unexpected Incident</a:t>
            </a:r>
          </a:p>
          <a:p>
            <a:pPr lvl="1"/>
            <a:r>
              <a:rPr lang="en-US" sz="1800" dirty="0"/>
              <a:t>Expert Predictions</a:t>
            </a:r>
          </a:p>
          <a:p>
            <a:pPr lvl="1"/>
            <a:r>
              <a:rPr lang="en-US" sz="1800" dirty="0"/>
              <a:t>Impossible Odds</a:t>
            </a:r>
          </a:p>
          <a:p>
            <a:pPr lvl="1"/>
            <a:r>
              <a:rPr lang="en-US" sz="1800" dirty="0"/>
              <a:t>Local…Regional…Worldwide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Building the Suspense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6" y="1725167"/>
            <a:ext cx="9377553" cy="444703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Racing Against the Clock</a:t>
            </a:r>
          </a:p>
          <a:p>
            <a:pPr lvl="1"/>
            <a:r>
              <a:rPr lang="en-US" sz="1800" dirty="0"/>
              <a:t>Getting to the next telephone booth</a:t>
            </a:r>
          </a:p>
          <a:p>
            <a:pPr lvl="1"/>
            <a:r>
              <a:rPr lang="en-US" sz="1800" dirty="0"/>
              <a:t>Countdown Timer already started</a:t>
            </a:r>
          </a:p>
          <a:p>
            <a:r>
              <a:rPr lang="en-US" sz="2000" dirty="0"/>
              <a:t>Light vs Dark</a:t>
            </a:r>
          </a:p>
          <a:p>
            <a:r>
              <a:rPr lang="en-US" sz="2000" dirty="0"/>
              <a:t>Stimulate All the Senses</a:t>
            </a:r>
          </a:p>
          <a:p>
            <a:r>
              <a:rPr lang="en-US" sz="2000" dirty="0"/>
              <a:t>Pedal to the Metal</a:t>
            </a:r>
          </a:p>
          <a:p>
            <a:r>
              <a:rPr lang="en-US" sz="2000" dirty="0"/>
              <a:t>No Holds Barred</a:t>
            </a:r>
          </a:p>
          <a:p>
            <a:r>
              <a:rPr lang="en-US" sz="2000" dirty="0"/>
              <a:t>Clear the Stage of All the Extras: Mano a Mano</a:t>
            </a:r>
          </a:p>
          <a:p>
            <a:r>
              <a:rPr lang="en-US" sz="2000" b="0" i="0" dirty="0">
                <a:effectLst/>
                <a:latin typeface="Century" panose="02040604050505020304" pitchFamily="18" charset="0"/>
              </a:rPr>
              <a:t>Listen to TCHAIKOVSKY’s 1812 OVERTURE</a:t>
            </a:r>
          </a:p>
          <a:p>
            <a:r>
              <a:rPr lang="en-US" sz="2000" b="0" i="0" dirty="0">
                <a:effectLst/>
                <a:latin typeface="Century" panose="02040604050505020304" pitchFamily="18" charset="0"/>
              </a:rPr>
              <a:t>NB: Beware the Deus Ex Machina -  </a:t>
            </a:r>
            <a:r>
              <a:rPr lang="en-US" sz="2000" b="0" i="0" dirty="0">
                <a:solidFill>
                  <a:srgbClr val="030303"/>
                </a:solidFill>
                <a:effectLst/>
                <a:latin typeface="Century" panose="02040604050505020304" pitchFamily="18" charset="0"/>
              </a:rPr>
              <a:t>Euripides</a:t>
            </a:r>
            <a:endParaRPr lang="en-US" sz="2000" dirty="0">
              <a:latin typeface="Century" panose="020406040505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3B2998-8BAF-45CE-BFFC-343F41E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7" y="1489844"/>
            <a:ext cx="404224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Characters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41" y="2012552"/>
            <a:ext cx="14119531" cy="4056899"/>
          </a:xfrm>
        </p:spPr>
        <p:txBody>
          <a:bodyPr>
            <a:normAutofit/>
          </a:bodyPr>
          <a:lstStyle/>
          <a:p>
            <a:r>
              <a:rPr lang="en-US" sz="2000" dirty="0"/>
              <a:t>Protagonist (Perfect 10? Flawed hero? James Bond or Jack Reacher?)</a:t>
            </a:r>
          </a:p>
          <a:p>
            <a:r>
              <a:rPr lang="en-US" sz="2000" dirty="0"/>
              <a:t>Bad Guy with Redeeming Qualities (Killer with a Robin Hood heart)</a:t>
            </a:r>
          </a:p>
          <a:p>
            <a:r>
              <a:rPr lang="en-US" sz="2000" dirty="0"/>
              <a:t>Motives: Confused, Secret, Diabolical</a:t>
            </a:r>
          </a:p>
          <a:p>
            <a:r>
              <a:rPr lang="en-US" sz="2000" dirty="0"/>
              <a:t>Innocent People Die				</a:t>
            </a:r>
          </a:p>
          <a:p>
            <a:r>
              <a:rPr lang="en-US" sz="2000" dirty="0"/>
              <a:t>Save for Sequel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0046EC-5383-45A7-8598-3FB2D0D4731A}"/>
              </a:ext>
            </a:extLst>
          </p:cNvPr>
          <p:cNvSpPr txBox="1"/>
          <p:nvPr/>
        </p:nvSpPr>
        <p:spPr>
          <a:xfrm>
            <a:off x="3103879" y="5313936"/>
            <a:ext cx="512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Make Them All Count</a:t>
            </a:r>
          </a:p>
        </p:txBody>
      </p:sp>
      <p:pic>
        <p:nvPicPr>
          <p:cNvPr id="2050" name="Picture 2" descr="Telling tales or doing the right thing? When should you ...">
            <a:extLst>
              <a:ext uri="{FF2B5EF4-FFF2-40B4-BE49-F238E27FC236}">
                <a16:creationId xmlns:a16="http://schemas.microsoft.com/office/drawing/2014/main" id="{76F9D43B-8C7D-4035-9567-04DF3765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82" y="2832847"/>
            <a:ext cx="4645380" cy="22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266701"/>
            <a:ext cx="8582787" cy="9144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63BBB-F884-4EDE-B031-11724A27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2310" cy="1725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6D18-6AD3-4F25-ACB8-85B9517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F1BED-ED13-42B9-AD7B-12C79884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6" y="1820863"/>
            <a:ext cx="9377553" cy="4351337"/>
          </a:xfrm>
        </p:spPr>
        <p:txBody>
          <a:bodyPr>
            <a:normAutofit/>
          </a:bodyPr>
          <a:lstStyle/>
          <a:p>
            <a:r>
              <a:rPr lang="en-US" sz="2000" dirty="0"/>
              <a:t>Fiction is Everyone’s Genre</a:t>
            </a:r>
          </a:p>
          <a:p>
            <a:r>
              <a:rPr lang="en-US" sz="2000" dirty="0"/>
              <a:t>Edge of the Seat</a:t>
            </a:r>
          </a:p>
          <a:p>
            <a:r>
              <a:rPr lang="en-US" sz="2000" dirty="0"/>
              <a:t>Page Turning with a Vengeance</a:t>
            </a:r>
          </a:p>
          <a:p>
            <a:r>
              <a:rPr lang="en-US" sz="2000" dirty="0"/>
              <a:t>Can’t Put It Down</a:t>
            </a:r>
          </a:p>
          <a:p>
            <a:r>
              <a:rPr lang="en-US" sz="2000" dirty="0"/>
              <a:t>“I Never Felt So Good Losing So Much Sleep”</a:t>
            </a:r>
          </a:p>
          <a:p>
            <a:r>
              <a:rPr lang="en-US" sz="2000" dirty="0"/>
              <a:t>An Experience: a Roller-Coaster That Goes Forever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16976-F635-4D56-B0B6-2E40E52C9E06}"/>
              </a:ext>
            </a:extLst>
          </p:cNvPr>
          <p:cNvCxnSpPr>
            <a:cxnSpLocks/>
          </p:cNvCxnSpPr>
          <p:nvPr/>
        </p:nvCxnSpPr>
        <p:spPr>
          <a:xfrm flipH="1">
            <a:off x="1922468" y="1416423"/>
            <a:ext cx="7866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0046EC-5383-45A7-8598-3FB2D0D4731A}"/>
              </a:ext>
            </a:extLst>
          </p:cNvPr>
          <p:cNvSpPr txBox="1"/>
          <p:nvPr/>
        </p:nvSpPr>
        <p:spPr>
          <a:xfrm>
            <a:off x="1288026" y="5053145"/>
            <a:ext cx="869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Every Great Novel Has Some Thriller in It!</a:t>
            </a:r>
          </a:p>
        </p:txBody>
      </p:sp>
      <p:pic>
        <p:nvPicPr>
          <p:cNvPr id="1026" name="Picture 2" descr="meaning of rollercoasters | The Ginger Girl Chronicles">
            <a:extLst>
              <a:ext uri="{FF2B5EF4-FFF2-40B4-BE49-F238E27FC236}">
                <a16:creationId xmlns:a16="http://schemas.microsoft.com/office/drawing/2014/main" id="{DA4CA263-1DBC-492D-A5A9-7C3DC284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6" y="1881664"/>
            <a:ext cx="4443356" cy="22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11416</TotalTime>
  <Words>400</Words>
  <Application>Microsoft Office PowerPoint</Application>
  <PresentationFormat>Widescreen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Century</vt:lpstr>
      <vt:lpstr>Century Schoolbook</vt:lpstr>
      <vt:lpstr>Wingdings 2</vt:lpstr>
      <vt:lpstr>View</vt:lpstr>
      <vt:lpstr>Thriller: Anatomy of a Genre</vt:lpstr>
      <vt:lpstr>Introduction</vt:lpstr>
      <vt:lpstr>Thriller Genre- the BIG TENT</vt:lpstr>
      <vt:lpstr>The Inciting Incident</vt:lpstr>
      <vt:lpstr>Plotting Strategies</vt:lpstr>
      <vt:lpstr>Setting/ Raising the Stakes</vt:lpstr>
      <vt:lpstr>Building the Suspense</vt:lpstr>
      <vt:lpstr>Characters</vt:lpstr>
      <vt:lpstr>Summary</vt:lpstr>
      <vt:lpstr>The Secret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Madeline Silva</dc:creator>
  <cp:lastModifiedBy>John Morse</cp:lastModifiedBy>
  <cp:revision>41</cp:revision>
  <dcterms:created xsi:type="dcterms:W3CDTF">2020-10-30T15:32:52Z</dcterms:created>
  <dcterms:modified xsi:type="dcterms:W3CDTF">2021-02-26T03:28:03Z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